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rimson Text" panose="02020500000000000000" charset="0"/>
      <p:regular r:id="rId29"/>
      <p:bold r:id="rId30"/>
      <p:italic r:id="rId31"/>
      <p:boldItalic r:id="rId32"/>
    </p:embeddedFont>
    <p:embeddedFont>
      <p:font typeface="Mako" panose="02020500000000000000" charset="0"/>
      <p:regular r:id="rId33"/>
    </p:embeddedFont>
    <p:embeddedFont>
      <p:font typeface="Merriweather Light" panose="02020500000000000000" charset="0"/>
      <p:regular r:id="rId34"/>
      <p:bold r:id="rId35"/>
      <p:italic r:id="rId36"/>
      <p:boldItalic r:id="rId37"/>
    </p:embeddedFont>
    <p:embeddedFont>
      <p:font typeface="Montserrat" panose="02020500000000000000" charset="0"/>
      <p:regular r:id="rId38"/>
      <p:bold r:id="rId39"/>
      <p:italic r:id="rId40"/>
      <p:boldItalic r:id="rId41"/>
    </p:embeddedFont>
    <p:embeddedFont>
      <p:font typeface="Open Sans" panose="02020500000000000000" charset="0"/>
      <p:regular r:id="rId42"/>
      <p:bold r:id="rId43"/>
      <p:italic r:id="rId44"/>
      <p:boldItalic r:id="rId45"/>
    </p:embeddedFont>
    <p:embeddedFont>
      <p:font typeface="Open Sans SemiBold" panose="02020500000000000000" charset="0"/>
      <p:regular r:id="rId46"/>
      <p:bold r:id="rId47"/>
      <p:italic r:id="rId48"/>
      <p:boldItalic r:id="rId49"/>
    </p:embeddedFont>
    <p:embeddedFont>
      <p:font typeface="Russo One" panose="02020500000000000000" charset="0"/>
      <p:regular r:id="rId50"/>
    </p:embeddedFont>
    <p:embeddedFont>
      <p:font typeface="Vidaloka" panose="02020500000000000000" charset="0"/>
      <p:regular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8" Type="http://schemas.openxmlformats.org/officeDocument/2006/relationships/slide" Target="slides/slide7.xml"/><Relationship Id="rId51" Type="http://schemas.openxmlformats.org/officeDocument/2006/relationships/font" Target="fonts/font2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650634e97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650634e97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650634e975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2650634e975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2650634e975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2650634e975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650634e975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650634e975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650634e97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650634e975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2650634e97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2650634e97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50634e97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50634e97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2ab80b65a0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2ab80b65a0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650634e975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650634e975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650634e975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2650634e975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ab1dd463ff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ab1dd463ff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650634e975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2650634e975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2650634e975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2650634e975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650634e975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650634e975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ab80b65a0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ab80b65a0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ab1dd463ff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ab1dd463ff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650634e9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650634e9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650634e975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650634e975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650634e97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650634e97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650634e975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650634e975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650634e97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2650634e97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2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3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1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5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 idx="2" hasCustomPrompt="1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7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8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19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 hasCustomPrompt="1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8" name="Google Shape;188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title" idx="2" hasCustomPrompt="1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6" name="Google Shape;196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0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2" hasCustomPrompt="1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2" name="Google Shape;212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32" name="Google Shape;232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>
            <a:spLocks noGrp="1"/>
          </p:cNvSpPr>
          <p:nvPr>
            <p:ph type="subTitle" idx="1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2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3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5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7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8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9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13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4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5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 -">
  <p:cSld name="CUSTOM_32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7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8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ubTitle" idx="9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3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subTitle" idx="14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15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66" name="Google Shape;266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33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subTitle" idx="1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subTitle" idx="2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3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subTitle" idx="4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5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subTitle" idx="6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7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subTitle" idx="8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9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ubTitle" idx="13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80" name="Google Shape;280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4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>
            <a:spLocks noGrp="1"/>
          </p:cNvSpPr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286" name="Google Shape;286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5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subTitle" idx="2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subTitle" idx="3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5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subTitle" idx="6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subTitle" idx="7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subTitle" idx="8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02" name="Google Shape;30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6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subTitle" idx="1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2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3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4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6"/>
          <p:cNvSpPr txBox="1">
            <a:spLocks noGrp="1"/>
          </p:cNvSpPr>
          <p:nvPr>
            <p:ph type="subTitle" idx="5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6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12" name="Google Shape;312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23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2" name="Google Shape;322;p37"/>
          <p:cNvSpPr txBox="1">
            <a:spLocks noGrp="1"/>
          </p:cNvSpPr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subTitle" idx="2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3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4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subTitle" idx="5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subTitle" idx="6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subTitle" idx="7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ubTitle" idx="8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 idx="9" hasCustomPrompt="1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>
            <a:spLocks noGrp="1"/>
          </p:cNvSpPr>
          <p:nvPr>
            <p:ph type="title" idx="13" hasCustomPrompt="1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>
            <a:spLocks noGrp="1"/>
          </p:cNvSpPr>
          <p:nvPr>
            <p:ph type="title" idx="14" hasCustomPrompt="1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>
            <a:spLocks noGrp="1"/>
          </p:cNvSpPr>
          <p:nvPr>
            <p:ph type="title" idx="15" hasCustomPrompt="1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_2_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>
            <a:spLocks noGrp="1"/>
          </p:cNvSpPr>
          <p:nvPr>
            <p:ph type="subTitle" idx="1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subTitle" idx="2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subTitle" idx="3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subTitle" idx="4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5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ubTitle" idx="6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43" name="Google Shape;343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5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subTitle" idx="1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7" name="Google Shape;347;p39"/>
          <p:cNvSpPr txBox="1">
            <a:spLocks noGrp="1"/>
          </p:cNvSpPr>
          <p:nvPr>
            <p:ph type="subTitle" idx="2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ubTitle" idx="3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subTitle" idx="4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ubTitle" idx="5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subTitle" idx="6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subTitle" idx="7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8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55" name="Google Shape;355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6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2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0"/>
          <p:cNvSpPr txBox="1">
            <a:spLocks noGrp="1"/>
          </p:cNvSpPr>
          <p:nvPr>
            <p:ph type="subTitle" idx="3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4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369" name="Google Shape;369;p40"/>
          <p:cNvSpPr txBox="1">
            <a:spLocks noGrp="1"/>
          </p:cNvSpPr>
          <p:nvPr>
            <p:ph type="subTitle" idx="5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subTitle" idx="6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6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>
            <a:spLocks noGrp="1"/>
          </p:cNvSpPr>
          <p:nvPr>
            <p:ph type="title" hasCustomPrompt="1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1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2" hasCustomPrompt="1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3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4" hasCustomPrompt="1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>
            <a:spLocks noGrp="1"/>
          </p:cNvSpPr>
          <p:nvPr>
            <p:ph type="subTitle" idx="5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2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>
            <a:spLocks noGrp="1"/>
          </p:cNvSpPr>
          <p:nvPr>
            <p:ph type="subTitle" idx="1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2" name="Google Shape;382;p42"/>
          <p:cNvSpPr txBox="1">
            <a:spLocks noGrp="1"/>
          </p:cNvSpPr>
          <p:nvPr>
            <p:ph type="subTitle" idx="2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42"/>
          <p:cNvSpPr txBox="1">
            <a:spLocks noGrp="1"/>
          </p:cNvSpPr>
          <p:nvPr>
            <p:ph type="subTitle" idx="3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4" name="Google Shape;384;p42"/>
          <p:cNvSpPr txBox="1">
            <a:spLocks noGrp="1"/>
          </p:cNvSpPr>
          <p:nvPr>
            <p:ph type="subTitle" idx="4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42"/>
          <p:cNvSpPr txBox="1">
            <a:spLocks noGrp="1"/>
          </p:cNvSpPr>
          <p:nvPr>
            <p:ph type="subTitle" idx="5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6" name="Google Shape;386;p42"/>
          <p:cNvSpPr txBox="1">
            <a:spLocks noGrp="1"/>
          </p:cNvSpPr>
          <p:nvPr>
            <p:ph type="subTitle" idx="6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7" name="Google Shape;38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2" name="Google Shape;392;p42"/>
          <p:cNvSpPr txBox="1">
            <a:spLocks noGrp="1"/>
          </p:cNvSpPr>
          <p:nvPr>
            <p:ph type="title" hasCustomPrompt="1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>
            <a:spLocks noGrp="1"/>
          </p:cNvSpPr>
          <p:nvPr>
            <p:ph type="title" idx="7" hasCustomPrompt="1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>
            <a:spLocks noGrp="1"/>
          </p:cNvSpPr>
          <p:nvPr>
            <p:ph type="title" idx="8" hasCustomPrompt="1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7_2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>
            <a:spLocks noGrp="1"/>
          </p:cNvSpPr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1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cxnSp>
        <p:nvCxnSpPr>
          <p:cNvPr id="403" name="Google Shape;403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8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>
            <a:spLocks noGrp="1"/>
          </p:cNvSpPr>
          <p:nvPr>
            <p:ph type="subTitle" idx="1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08" name="Google Shape;408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9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8" name="Google Shape;418;p46"/>
          <p:cNvSpPr txBox="1">
            <a:spLocks noGrp="1"/>
          </p:cNvSpPr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1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ubTitle" idx="2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381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9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>
            <a:spLocks noGrp="1"/>
          </p:cNvSpPr>
          <p:nvPr>
            <p:ph type="subTitle" idx="1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3" name="Google Shape;423;p47"/>
          <p:cNvSpPr txBox="1">
            <a:spLocks noGrp="1"/>
          </p:cNvSpPr>
          <p:nvPr>
            <p:ph type="subTitle" idx="2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7"/>
          <p:cNvSpPr txBox="1">
            <a:spLocks noGrp="1"/>
          </p:cNvSpPr>
          <p:nvPr>
            <p:ph type="subTitle" idx="3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5" name="Google Shape;425;p47"/>
          <p:cNvSpPr txBox="1">
            <a:spLocks noGrp="1"/>
          </p:cNvSpPr>
          <p:nvPr>
            <p:ph type="subTitle" idx="4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27" name="Google Shape;42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3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9"/>
          <p:cNvSpPr txBox="1">
            <a:spLocks noGrp="1"/>
          </p:cNvSpPr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43" name="Google Shape;443;p49"/>
          <p:cNvSpPr txBox="1">
            <a:spLocks noGrp="1"/>
          </p:cNvSpPr>
          <p:nvPr>
            <p:ph type="subTitle" idx="1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zh-TW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lang="zh-TW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zh-TW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zh-TW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zh-TW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lang="zh-TW" sz="11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45" name="Google Shape;445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" name="Google Shape;446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7" name="Google Shape;447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8" name="Google Shape;448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2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0"/>
          <p:cNvCxnSpPr/>
          <p:nvPr/>
        </p:nvCxnSpPr>
        <p:spPr>
          <a:xfrm rot="10800000" flipH="1">
            <a:off x="6144975" y="3103725"/>
            <a:ext cx="3118200" cy="22011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lovoslbdy/article/details/104969323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2.xml"/><Relationship Id="rId6" Type="http://schemas.openxmlformats.org/officeDocument/2006/relationships/hyperlink" Target="https://drive.google.com/file/d/1VP-g43e8q35lHAUoD6L58AT4WPxCcFo8/view?usp=sharing" TargetMode="External"/><Relationship Id="rId5" Type="http://schemas.openxmlformats.org/officeDocument/2006/relationships/hyperlink" Target="https://jianjiesun.medium.com/dl-ml%E7%AD%86%E8%A8%98-%E4%B8%83-clustering-algorithm-k-means-meanshift-dbscan-1ef8dbdeed7c" TargetMode="External"/><Relationship Id="rId4" Type="http://schemas.openxmlformats.org/officeDocument/2006/relationships/hyperlink" Target="https://blog.csdn.net/csdnforyou/article/details/81161840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ctrTitle"/>
          </p:nvPr>
        </p:nvSpPr>
        <p:spPr>
          <a:xfrm>
            <a:off x="-248250" y="1932275"/>
            <a:ext cx="9640500" cy="11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500"/>
              <a:t>MeanShift Parallelization</a:t>
            </a:r>
            <a:endParaRPr sz="5500"/>
          </a:p>
        </p:txBody>
      </p:sp>
      <p:sp>
        <p:nvSpPr>
          <p:cNvPr id="473" name="Google Shape;473;p54"/>
          <p:cNvSpPr txBox="1">
            <a:spLocks noGrp="1"/>
          </p:cNvSpPr>
          <p:nvPr>
            <p:ph type="subTitle" idx="1"/>
          </p:nvPr>
        </p:nvSpPr>
        <p:spPr>
          <a:xfrm>
            <a:off x="1039950" y="314415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Group 46 游承翰 陳彥凱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3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Parallel Version</a:t>
            </a:r>
            <a:endParaRPr/>
          </a:p>
        </p:txBody>
      </p:sp>
      <p:sp>
        <p:nvSpPr>
          <p:cNvPr id="545" name="Google Shape;545;p63"/>
          <p:cNvSpPr/>
          <p:nvPr/>
        </p:nvSpPr>
        <p:spPr>
          <a:xfrm>
            <a:off x="2559425" y="1854575"/>
            <a:ext cx="6591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ˋˋ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6" name="Google Shape;546;p63"/>
          <p:cNvSpPr/>
          <p:nvPr/>
        </p:nvSpPr>
        <p:spPr>
          <a:xfrm>
            <a:off x="3314625" y="1170125"/>
            <a:ext cx="25146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Given the center of initial search area circle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7" name="Google Shape;547;p63"/>
          <p:cNvSpPr/>
          <p:nvPr/>
        </p:nvSpPr>
        <p:spPr>
          <a:xfrm>
            <a:off x="3314775" y="1854575"/>
            <a:ext cx="25146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calculate the weight of each point within bandwidth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8" name="Google Shape;548;p63"/>
          <p:cNvSpPr/>
          <p:nvPr/>
        </p:nvSpPr>
        <p:spPr>
          <a:xfrm>
            <a:off x="3314775" y="2754425"/>
            <a:ext cx="25146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Set the center to mean (each weight * RGB value of each pixel)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9" name="Google Shape;549;p63"/>
          <p:cNvSpPr/>
          <p:nvPr/>
        </p:nvSpPr>
        <p:spPr>
          <a:xfrm>
            <a:off x="3321425" y="3626225"/>
            <a:ext cx="25146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Calculate the mean shift vector and check if norm &lt; ε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0" name="Google Shape;550;p63"/>
          <p:cNvSpPr/>
          <p:nvPr/>
        </p:nvSpPr>
        <p:spPr>
          <a:xfrm>
            <a:off x="4202225" y="4328825"/>
            <a:ext cx="753000" cy="376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End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1" name="Google Shape;551;p63"/>
          <p:cNvSpPr/>
          <p:nvPr/>
        </p:nvSpPr>
        <p:spPr>
          <a:xfrm>
            <a:off x="5849475" y="1416525"/>
            <a:ext cx="874031" cy="2541449"/>
          </a:xfrm>
          <a:custGeom>
            <a:avLst/>
            <a:gdLst/>
            <a:ahLst/>
            <a:cxnLst/>
            <a:rect l="l" t="t" r="r" b="b"/>
            <a:pathLst>
              <a:path w="26356" h="101122" extrusionOk="0">
                <a:moveTo>
                  <a:pt x="0" y="101122"/>
                </a:moveTo>
                <a:lnTo>
                  <a:pt x="25818" y="101122"/>
                </a:lnTo>
                <a:lnTo>
                  <a:pt x="26356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52" name="Google Shape;552;p63"/>
          <p:cNvCxnSpPr>
            <a:endCxn id="546" idx="3"/>
          </p:cNvCxnSpPr>
          <p:nvPr/>
        </p:nvCxnSpPr>
        <p:spPr>
          <a:xfrm flipH="1">
            <a:off x="5829225" y="1413875"/>
            <a:ext cx="8985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3" name="Google Shape;553;p63"/>
          <p:cNvCxnSpPr>
            <a:stCxn id="546" idx="2"/>
            <a:endCxn id="547" idx="0"/>
          </p:cNvCxnSpPr>
          <p:nvPr/>
        </p:nvCxnSpPr>
        <p:spPr>
          <a:xfrm>
            <a:off x="4571925" y="1672025"/>
            <a:ext cx="3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4" name="Google Shape;554;p63"/>
          <p:cNvCxnSpPr>
            <a:stCxn id="547" idx="2"/>
            <a:endCxn id="548" idx="0"/>
          </p:cNvCxnSpPr>
          <p:nvPr/>
        </p:nvCxnSpPr>
        <p:spPr>
          <a:xfrm>
            <a:off x="4572075" y="2525675"/>
            <a:ext cx="0" cy="2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5" name="Google Shape;555;p63"/>
          <p:cNvCxnSpPr>
            <a:endCxn id="549" idx="0"/>
          </p:cNvCxnSpPr>
          <p:nvPr/>
        </p:nvCxnSpPr>
        <p:spPr>
          <a:xfrm>
            <a:off x="4572125" y="3425525"/>
            <a:ext cx="6600" cy="20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63"/>
          <p:cNvCxnSpPr>
            <a:endCxn id="550" idx="0"/>
          </p:cNvCxnSpPr>
          <p:nvPr/>
        </p:nvCxnSpPr>
        <p:spPr>
          <a:xfrm>
            <a:off x="4578725" y="4128125"/>
            <a:ext cx="0" cy="20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7" name="Google Shape;557;p63"/>
          <p:cNvSpPr/>
          <p:nvPr/>
        </p:nvSpPr>
        <p:spPr>
          <a:xfrm>
            <a:off x="4202225" y="611075"/>
            <a:ext cx="753000" cy="376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Start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58" name="Google Shape;558;p63"/>
          <p:cNvCxnSpPr>
            <a:stCxn id="557" idx="2"/>
            <a:endCxn id="546" idx="0"/>
          </p:cNvCxnSpPr>
          <p:nvPr/>
        </p:nvCxnSpPr>
        <p:spPr>
          <a:xfrm flipH="1">
            <a:off x="4571825" y="987575"/>
            <a:ext cx="69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9" name="Google Shape;559;p63"/>
          <p:cNvSpPr/>
          <p:nvPr/>
        </p:nvSpPr>
        <p:spPr>
          <a:xfrm>
            <a:off x="5925613" y="1854575"/>
            <a:ext cx="6591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ˋˋ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0" name="Google Shape;560;p63"/>
          <p:cNvSpPr/>
          <p:nvPr/>
        </p:nvSpPr>
        <p:spPr>
          <a:xfrm>
            <a:off x="2904575" y="1734675"/>
            <a:ext cx="1680875" cy="119893"/>
          </a:xfrm>
          <a:custGeom>
            <a:avLst/>
            <a:gdLst/>
            <a:ahLst/>
            <a:cxnLst/>
            <a:rect l="l" t="t" r="r" b="b"/>
            <a:pathLst>
              <a:path w="67235" h="5917" extrusionOk="0">
                <a:moveTo>
                  <a:pt x="67235" y="0"/>
                </a:moveTo>
                <a:lnTo>
                  <a:pt x="0" y="0"/>
                </a:lnTo>
                <a:lnTo>
                  <a:pt x="0" y="5917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1" name="Google Shape;561;p63"/>
          <p:cNvSpPr/>
          <p:nvPr/>
        </p:nvSpPr>
        <p:spPr>
          <a:xfrm>
            <a:off x="4572000" y="1734673"/>
            <a:ext cx="1680875" cy="119899"/>
          </a:xfrm>
          <a:custGeom>
            <a:avLst/>
            <a:gdLst/>
            <a:ahLst/>
            <a:cxnLst/>
            <a:rect l="l" t="t" r="r" b="b"/>
            <a:pathLst>
              <a:path w="67235" h="6454" extrusionOk="0">
                <a:moveTo>
                  <a:pt x="0" y="0"/>
                </a:moveTo>
                <a:lnTo>
                  <a:pt x="67235" y="0"/>
                </a:lnTo>
                <a:lnTo>
                  <a:pt x="67235" y="6454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62" name="Google Shape;562;p63"/>
          <p:cNvCxnSpPr/>
          <p:nvPr/>
        </p:nvCxnSpPr>
        <p:spPr>
          <a:xfrm>
            <a:off x="2901950" y="1739900"/>
            <a:ext cx="5700" cy="1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3" name="Google Shape;563;p63"/>
          <p:cNvCxnSpPr/>
          <p:nvPr/>
        </p:nvCxnSpPr>
        <p:spPr>
          <a:xfrm>
            <a:off x="6252313" y="1739900"/>
            <a:ext cx="5700" cy="1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64" name="Google Shape;564;p63"/>
          <p:cNvSpPr/>
          <p:nvPr/>
        </p:nvSpPr>
        <p:spPr>
          <a:xfrm>
            <a:off x="796800" y="1904747"/>
            <a:ext cx="244800" cy="66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5" name="Google Shape;565;p63"/>
          <p:cNvSpPr/>
          <p:nvPr/>
        </p:nvSpPr>
        <p:spPr>
          <a:xfrm>
            <a:off x="1077507" y="1226634"/>
            <a:ext cx="934800" cy="497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6" name="Google Shape;566;p63"/>
          <p:cNvSpPr/>
          <p:nvPr/>
        </p:nvSpPr>
        <p:spPr>
          <a:xfrm>
            <a:off x="1077562" y="1904747"/>
            <a:ext cx="934800" cy="66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7" name="Google Shape;567;p63"/>
          <p:cNvSpPr/>
          <p:nvPr/>
        </p:nvSpPr>
        <p:spPr>
          <a:xfrm>
            <a:off x="1077562" y="2796267"/>
            <a:ext cx="934800" cy="66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8" name="Google Shape;568;p63"/>
          <p:cNvSpPr/>
          <p:nvPr/>
        </p:nvSpPr>
        <p:spPr>
          <a:xfrm>
            <a:off x="1080034" y="3659996"/>
            <a:ext cx="934800" cy="497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9" name="Google Shape;569;p63"/>
          <p:cNvSpPr/>
          <p:nvPr/>
        </p:nvSpPr>
        <p:spPr>
          <a:xfrm>
            <a:off x="2019706" y="1470753"/>
            <a:ext cx="324838" cy="2517938"/>
          </a:xfrm>
          <a:custGeom>
            <a:avLst/>
            <a:gdLst/>
            <a:ahLst/>
            <a:cxnLst/>
            <a:rect l="l" t="t" r="r" b="b"/>
            <a:pathLst>
              <a:path w="26356" h="101122" extrusionOk="0">
                <a:moveTo>
                  <a:pt x="0" y="101122"/>
                </a:moveTo>
                <a:lnTo>
                  <a:pt x="25818" y="101122"/>
                </a:lnTo>
                <a:lnTo>
                  <a:pt x="26356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70" name="Google Shape;570;p63"/>
          <p:cNvCxnSpPr>
            <a:endCxn id="565" idx="3"/>
          </p:cNvCxnSpPr>
          <p:nvPr/>
        </p:nvCxnSpPr>
        <p:spPr>
          <a:xfrm flipH="1">
            <a:off x="2012307" y="1468134"/>
            <a:ext cx="3339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63"/>
          <p:cNvCxnSpPr>
            <a:stCxn id="565" idx="2"/>
            <a:endCxn id="566" idx="0"/>
          </p:cNvCxnSpPr>
          <p:nvPr/>
        </p:nvCxnSpPr>
        <p:spPr>
          <a:xfrm>
            <a:off x="1544907" y="1724034"/>
            <a:ext cx="0" cy="18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2" name="Google Shape;572;p63"/>
          <p:cNvCxnSpPr>
            <a:stCxn id="566" idx="2"/>
            <a:endCxn id="567" idx="0"/>
          </p:cNvCxnSpPr>
          <p:nvPr/>
        </p:nvCxnSpPr>
        <p:spPr>
          <a:xfrm>
            <a:off x="1544962" y="2569547"/>
            <a:ext cx="0" cy="2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3" name="Google Shape;573;p63"/>
          <p:cNvCxnSpPr>
            <a:endCxn id="568" idx="0"/>
          </p:cNvCxnSpPr>
          <p:nvPr/>
        </p:nvCxnSpPr>
        <p:spPr>
          <a:xfrm>
            <a:off x="1545034" y="3461096"/>
            <a:ext cx="2400" cy="19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4" name="Google Shape;574;p63"/>
          <p:cNvCxnSpPr>
            <a:endCxn id="565" idx="0"/>
          </p:cNvCxnSpPr>
          <p:nvPr/>
        </p:nvCxnSpPr>
        <p:spPr>
          <a:xfrm flipH="1">
            <a:off x="1544907" y="1045734"/>
            <a:ext cx="2700" cy="180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5" name="Google Shape;575;p63"/>
          <p:cNvSpPr/>
          <p:nvPr/>
        </p:nvSpPr>
        <p:spPr>
          <a:xfrm>
            <a:off x="2048006" y="1904747"/>
            <a:ext cx="244800" cy="66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6" name="Google Shape;576;p63"/>
          <p:cNvSpPr/>
          <p:nvPr/>
        </p:nvSpPr>
        <p:spPr>
          <a:xfrm>
            <a:off x="925092" y="1785957"/>
            <a:ext cx="624781" cy="118784"/>
          </a:xfrm>
          <a:custGeom>
            <a:avLst/>
            <a:gdLst/>
            <a:ahLst/>
            <a:cxnLst/>
            <a:rect l="l" t="t" r="r" b="b"/>
            <a:pathLst>
              <a:path w="67235" h="5917" extrusionOk="0">
                <a:moveTo>
                  <a:pt x="67235" y="0"/>
                </a:moveTo>
                <a:lnTo>
                  <a:pt x="0" y="0"/>
                </a:lnTo>
                <a:lnTo>
                  <a:pt x="0" y="5917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7" name="Google Shape;577;p63"/>
          <p:cNvSpPr/>
          <p:nvPr/>
        </p:nvSpPr>
        <p:spPr>
          <a:xfrm>
            <a:off x="1544871" y="1785955"/>
            <a:ext cx="624781" cy="118786"/>
          </a:xfrm>
          <a:custGeom>
            <a:avLst/>
            <a:gdLst/>
            <a:ahLst/>
            <a:cxnLst/>
            <a:rect l="l" t="t" r="r" b="b"/>
            <a:pathLst>
              <a:path w="67235" h="6454" extrusionOk="0">
                <a:moveTo>
                  <a:pt x="0" y="0"/>
                </a:moveTo>
                <a:lnTo>
                  <a:pt x="67235" y="0"/>
                </a:lnTo>
                <a:lnTo>
                  <a:pt x="67235" y="6454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78" name="Google Shape;578;p63"/>
          <p:cNvCxnSpPr/>
          <p:nvPr/>
        </p:nvCxnSpPr>
        <p:spPr>
          <a:xfrm>
            <a:off x="924116" y="1791134"/>
            <a:ext cx="2100" cy="12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9" name="Google Shape;579;p63"/>
          <p:cNvCxnSpPr/>
          <p:nvPr/>
        </p:nvCxnSpPr>
        <p:spPr>
          <a:xfrm>
            <a:off x="2169440" y="1791134"/>
            <a:ext cx="2100" cy="12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0" name="Google Shape;580;p63"/>
          <p:cNvSpPr/>
          <p:nvPr/>
        </p:nvSpPr>
        <p:spPr>
          <a:xfrm>
            <a:off x="2910000" y="2527500"/>
            <a:ext cx="3375000" cy="89772"/>
          </a:xfrm>
          <a:custGeom>
            <a:avLst/>
            <a:gdLst/>
            <a:ahLst/>
            <a:cxnLst/>
            <a:rect l="l" t="t" r="r" b="b"/>
            <a:pathLst>
              <a:path w="135000" h="4800" extrusionOk="0">
                <a:moveTo>
                  <a:pt x="0" y="600"/>
                </a:moveTo>
                <a:lnTo>
                  <a:pt x="0" y="4800"/>
                </a:lnTo>
                <a:lnTo>
                  <a:pt x="66600" y="4500"/>
                </a:lnTo>
                <a:lnTo>
                  <a:pt x="135000" y="4500"/>
                </a:lnTo>
                <a:lnTo>
                  <a:pt x="135000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1" name="Google Shape;581;p63"/>
          <p:cNvSpPr/>
          <p:nvPr/>
        </p:nvSpPr>
        <p:spPr>
          <a:xfrm>
            <a:off x="918675" y="2575604"/>
            <a:ext cx="1268125" cy="78166"/>
          </a:xfrm>
          <a:custGeom>
            <a:avLst/>
            <a:gdLst/>
            <a:ahLst/>
            <a:cxnLst/>
            <a:rect l="l" t="t" r="r" b="b"/>
            <a:pathLst>
              <a:path w="50725" h="3156" extrusionOk="0">
                <a:moveTo>
                  <a:pt x="0" y="0"/>
                </a:moveTo>
                <a:lnTo>
                  <a:pt x="0" y="3156"/>
                </a:lnTo>
                <a:lnTo>
                  <a:pt x="50725" y="2931"/>
                </a:lnTo>
                <a:lnTo>
                  <a:pt x="50725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82" name="Google Shape;582;p63"/>
          <p:cNvSpPr/>
          <p:nvPr/>
        </p:nvSpPr>
        <p:spPr>
          <a:xfrm>
            <a:off x="6902200" y="1883700"/>
            <a:ext cx="2448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3" name="Google Shape;583;p63"/>
          <p:cNvSpPr/>
          <p:nvPr/>
        </p:nvSpPr>
        <p:spPr>
          <a:xfrm>
            <a:off x="7182907" y="1199250"/>
            <a:ext cx="9348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4" name="Google Shape;584;p63"/>
          <p:cNvSpPr/>
          <p:nvPr/>
        </p:nvSpPr>
        <p:spPr>
          <a:xfrm>
            <a:off x="7182962" y="1883700"/>
            <a:ext cx="9348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5" name="Google Shape;585;p63"/>
          <p:cNvSpPr/>
          <p:nvPr/>
        </p:nvSpPr>
        <p:spPr>
          <a:xfrm>
            <a:off x="7182962" y="2783550"/>
            <a:ext cx="9348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6" name="Google Shape;586;p63"/>
          <p:cNvSpPr/>
          <p:nvPr/>
        </p:nvSpPr>
        <p:spPr>
          <a:xfrm>
            <a:off x="7185434" y="3655350"/>
            <a:ext cx="9348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7" name="Google Shape;587;p63"/>
          <p:cNvSpPr/>
          <p:nvPr/>
        </p:nvSpPr>
        <p:spPr>
          <a:xfrm>
            <a:off x="8125106" y="1445650"/>
            <a:ext cx="324838" cy="2541449"/>
          </a:xfrm>
          <a:custGeom>
            <a:avLst/>
            <a:gdLst/>
            <a:ahLst/>
            <a:cxnLst/>
            <a:rect l="l" t="t" r="r" b="b"/>
            <a:pathLst>
              <a:path w="26356" h="101122" extrusionOk="0">
                <a:moveTo>
                  <a:pt x="0" y="101122"/>
                </a:moveTo>
                <a:lnTo>
                  <a:pt x="25818" y="101122"/>
                </a:lnTo>
                <a:lnTo>
                  <a:pt x="26356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88" name="Google Shape;588;p63"/>
          <p:cNvCxnSpPr>
            <a:endCxn id="583" idx="3"/>
          </p:cNvCxnSpPr>
          <p:nvPr/>
        </p:nvCxnSpPr>
        <p:spPr>
          <a:xfrm flipH="1">
            <a:off x="8117707" y="1443000"/>
            <a:ext cx="333900" cy="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9" name="Google Shape;589;p63"/>
          <p:cNvCxnSpPr>
            <a:stCxn id="583" idx="2"/>
            <a:endCxn id="584" idx="0"/>
          </p:cNvCxnSpPr>
          <p:nvPr/>
        </p:nvCxnSpPr>
        <p:spPr>
          <a:xfrm>
            <a:off x="7650307" y="1701150"/>
            <a:ext cx="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0" name="Google Shape;590;p63"/>
          <p:cNvCxnSpPr>
            <a:stCxn id="584" idx="2"/>
            <a:endCxn id="585" idx="0"/>
          </p:cNvCxnSpPr>
          <p:nvPr/>
        </p:nvCxnSpPr>
        <p:spPr>
          <a:xfrm>
            <a:off x="7650362" y="2554800"/>
            <a:ext cx="0" cy="2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1" name="Google Shape;591;p63"/>
          <p:cNvCxnSpPr>
            <a:endCxn id="586" idx="0"/>
          </p:cNvCxnSpPr>
          <p:nvPr/>
        </p:nvCxnSpPr>
        <p:spPr>
          <a:xfrm>
            <a:off x="7650434" y="3454650"/>
            <a:ext cx="2400" cy="20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2" name="Google Shape;592;p63"/>
          <p:cNvCxnSpPr>
            <a:endCxn id="583" idx="0"/>
          </p:cNvCxnSpPr>
          <p:nvPr/>
        </p:nvCxnSpPr>
        <p:spPr>
          <a:xfrm flipH="1">
            <a:off x="7650307" y="1016550"/>
            <a:ext cx="27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3" name="Google Shape;593;p63"/>
          <p:cNvSpPr/>
          <p:nvPr/>
        </p:nvSpPr>
        <p:spPr>
          <a:xfrm>
            <a:off x="8153406" y="1883700"/>
            <a:ext cx="2448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4" name="Google Shape;594;p63"/>
          <p:cNvSpPr/>
          <p:nvPr/>
        </p:nvSpPr>
        <p:spPr>
          <a:xfrm>
            <a:off x="7030492" y="1763800"/>
            <a:ext cx="624781" cy="119893"/>
          </a:xfrm>
          <a:custGeom>
            <a:avLst/>
            <a:gdLst/>
            <a:ahLst/>
            <a:cxnLst/>
            <a:rect l="l" t="t" r="r" b="b"/>
            <a:pathLst>
              <a:path w="67235" h="5917" extrusionOk="0">
                <a:moveTo>
                  <a:pt x="67235" y="0"/>
                </a:moveTo>
                <a:lnTo>
                  <a:pt x="0" y="0"/>
                </a:lnTo>
                <a:lnTo>
                  <a:pt x="0" y="5917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5" name="Google Shape;595;p63"/>
          <p:cNvSpPr/>
          <p:nvPr/>
        </p:nvSpPr>
        <p:spPr>
          <a:xfrm>
            <a:off x="7650271" y="1763798"/>
            <a:ext cx="624781" cy="119899"/>
          </a:xfrm>
          <a:custGeom>
            <a:avLst/>
            <a:gdLst/>
            <a:ahLst/>
            <a:cxnLst/>
            <a:rect l="l" t="t" r="r" b="b"/>
            <a:pathLst>
              <a:path w="67235" h="6454" extrusionOk="0">
                <a:moveTo>
                  <a:pt x="0" y="0"/>
                </a:moveTo>
                <a:lnTo>
                  <a:pt x="67235" y="0"/>
                </a:lnTo>
                <a:lnTo>
                  <a:pt x="67235" y="6454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96" name="Google Shape;596;p63"/>
          <p:cNvCxnSpPr/>
          <p:nvPr/>
        </p:nvCxnSpPr>
        <p:spPr>
          <a:xfrm>
            <a:off x="7029516" y="1769025"/>
            <a:ext cx="2100" cy="1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7" name="Google Shape;597;p63"/>
          <p:cNvCxnSpPr/>
          <p:nvPr/>
        </p:nvCxnSpPr>
        <p:spPr>
          <a:xfrm>
            <a:off x="8274840" y="1769025"/>
            <a:ext cx="2100" cy="1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8" name="Google Shape;598;p63"/>
          <p:cNvSpPr/>
          <p:nvPr/>
        </p:nvSpPr>
        <p:spPr>
          <a:xfrm>
            <a:off x="7024075" y="2560825"/>
            <a:ext cx="1268125" cy="78900"/>
          </a:xfrm>
          <a:custGeom>
            <a:avLst/>
            <a:gdLst/>
            <a:ahLst/>
            <a:cxnLst/>
            <a:rect l="l" t="t" r="r" b="b"/>
            <a:pathLst>
              <a:path w="50725" h="3156" extrusionOk="0">
                <a:moveTo>
                  <a:pt x="0" y="0"/>
                </a:moveTo>
                <a:lnTo>
                  <a:pt x="0" y="3156"/>
                </a:lnTo>
                <a:lnTo>
                  <a:pt x="50725" y="2931"/>
                </a:lnTo>
                <a:lnTo>
                  <a:pt x="50725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99" name="Google Shape;599;p63"/>
          <p:cNvCxnSpPr/>
          <p:nvPr/>
        </p:nvCxnSpPr>
        <p:spPr>
          <a:xfrm rot="10800000" flipH="1">
            <a:off x="1554075" y="1022625"/>
            <a:ext cx="6105900" cy="2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0" name="Google Shape;600;p63"/>
          <p:cNvSpPr/>
          <p:nvPr/>
        </p:nvSpPr>
        <p:spPr>
          <a:xfrm>
            <a:off x="1544475" y="4168323"/>
            <a:ext cx="6106050" cy="54420"/>
          </a:xfrm>
          <a:custGeom>
            <a:avLst/>
            <a:gdLst/>
            <a:ahLst/>
            <a:cxnLst/>
            <a:rect l="l" t="t" r="r" b="b"/>
            <a:pathLst>
              <a:path w="135000" h="4800" extrusionOk="0">
                <a:moveTo>
                  <a:pt x="0" y="600"/>
                </a:moveTo>
                <a:lnTo>
                  <a:pt x="0" y="4800"/>
                </a:lnTo>
                <a:lnTo>
                  <a:pt x="66600" y="4500"/>
                </a:lnTo>
                <a:lnTo>
                  <a:pt x="135000" y="4500"/>
                </a:lnTo>
                <a:lnTo>
                  <a:pt x="135000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1" name="Google Shape;601;p63"/>
          <p:cNvSpPr txBox="1"/>
          <p:nvPr/>
        </p:nvSpPr>
        <p:spPr>
          <a:xfrm>
            <a:off x="4999725" y="729225"/>
            <a:ext cx="31254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For all pixels, independently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4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Parallel Version</a:t>
            </a:r>
            <a:endParaRPr/>
          </a:p>
        </p:txBody>
      </p:sp>
      <p:pic>
        <p:nvPicPr>
          <p:cNvPr id="607" name="Google Shape;60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7238" y="1017725"/>
            <a:ext cx="5229524" cy="369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5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Visualization Result</a:t>
            </a:r>
            <a:endParaRPr/>
          </a:p>
        </p:txBody>
      </p:sp>
      <p:pic>
        <p:nvPicPr>
          <p:cNvPr id="613" name="Google Shape;61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0575" y="365225"/>
            <a:ext cx="3381350" cy="190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" name="Google Shape;614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01" y="1505548"/>
            <a:ext cx="4267899" cy="2400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65"/>
          <p:cNvSpPr txBox="1"/>
          <p:nvPr/>
        </p:nvSpPr>
        <p:spPr>
          <a:xfrm>
            <a:off x="5726000" y="2213550"/>
            <a:ext cx="16905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bandwidth = 15</a:t>
            </a:r>
            <a:endParaRPr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16" name="Google Shape;616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0563" y="2571750"/>
            <a:ext cx="3512630" cy="197585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65"/>
          <p:cNvSpPr txBox="1"/>
          <p:nvPr/>
        </p:nvSpPr>
        <p:spPr>
          <a:xfrm>
            <a:off x="5756238" y="4467100"/>
            <a:ext cx="1761300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bandwidth = 40</a:t>
            </a:r>
            <a:endParaRPr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66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Visualization Result</a:t>
            </a:r>
            <a:endParaRPr/>
          </a:p>
        </p:txBody>
      </p:sp>
      <p:pic>
        <p:nvPicPr>
          <p:cNvPr id="623" name="Google Shape;623;p66"/>
          <p:cNvPicPr preferRelativeResize="0"/>
          <p:nvPr/>
        </p:nvPicPr>
        <p:blipFill rotWithShape="1">
          <a:blip r:embed="rId3">
            <a:alphaModFix/>
          </a:blip>
          <a:srcRect l="23605" r="11614" b="5150"/>
          <a:stretch/>
        </p:blipFill>
        <p:spPr>
          <a:xfrm>
            <a:off x="4719575" y="1003675"/>
            <a:ext cx="3300226" cy="36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4" name="Google Shape;624;p66"/>
          <p:cNvPicPr preferRelativeResize="0"/>
          <p:nvPr/>
        </p:nvPicPr>
        <p:blipFill rotWithShape="1">
          <a:blip r:embed="rId4">
            <a:alphaModFix/>
          </a:blip>
          <a:srcRect l="23090" r="9135" b="5159"/>
          <a:stretch/>
        </p:blipFill>
        <p:spPr>
          <a:xfrm>
            <a:off x="1000942" y="1003675"/>
            <a:ext cx="3453008" cy="36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66"/>
          <p:cNvSpPr/>
          <p:nvPr/>
        </p:nvSpPr>
        <p:spPr>
          <a:xfrm>
            <a:off x="4773250" y="1140325"/>
            <a:ext cx="3069600" cy="415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Calibri"/>
                <a:ea typeface="Calibri"/>
                <a:cs typeface="Calibri"/>
                <a:sym typeface="Calibri"/>
              </a:rPr>
              <a:t>RGB Distribution of Reassigned Image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7"/>
          <p:cNvSpPr txBox="1">
            <a:spLocks noGrp="1"/>
          </p:cNvSpPr>
          <p:nvPr>
            <p:ph type="ctrTitle" idx="4294967295"/>
          </p:nvPr>
        </p:nvSpPr>
        <p:spPr>
          <a:xfrm>
            <a:off x="1039950" y="2193000"/>
            <a:ext cx="70641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Optimization</a:t>
            </a:r>
            <a:endParaRPr sz="5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68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How to optimize</a:t>
            </a:r>
            <a:endParaRPr/>
          </a:p>
        </p:txBody>
      </p:sp>
      <p:sp>
        <p:nvSpPr>
          <p:cNvPr id="636" name="Google Shape;636;p68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CPU -&gt; GPU baseline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Coalesced Memory Access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Shared Memory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Unroll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(Add spatial information)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69"/>
          <p:cNvPicPr preferRelativeResize="0"/>
          <p:nvPr/>
        </p:nvPicPr>
        <p:blipFill rotWithShape="1">
          <a:blip r:embed="rId3">
            <a:alphaModFix/>
          </a:blip>
          <a:srcRect l="2761" b="17026"/>
          <a:stretch/>
        </p:blipFill>
        <p:spPr>
          <a:xfrm>
            <a:off x="603150" y="1339700"/>
            <a:ext cx="4177799" cy="2605299"/>
          </a:xfrm>
          <a:prstGeom prst="rect">
            <a:avLst/>
          </a:prstGeom>
          <a:noFill/>
          <a:ln>
            <a:noFill/>
          </a:ln>
        </p:spPr>
      </p:pic>
      <p:sp>
        <p:nvSpPr>
          <p:cNvPr id="642" name="Google Shape;642;p69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Performance Optimization</a:t>
            </a:r>
            <a:endParaRPr/>
          </a:p>
        </p:txBody>
      </p:sp>
      <p:sp>
        <p:nvSpPr>
          <p:cNvPr id="643" name="Google Shape;643;p69"/>
          <p:cNvSpPr txBox="1"/>
          <p:nvPr/>
        </p:nvSpPr>
        <p:spPr>
          <a:xfrm>
            <a:off x="1944700" y="1297325"/>
            <a:ext cx="16191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Performance Optimization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4" name="Google Shape;644;p69"/>
          <p:cNvPicPr preferRelativeResize="0"/>
          <p:nvPr/>
        </p:nvPicPr>
        <p:blipFill rotWithShape="1">
          <a:blip r:embed="rId4">
            <a:alphaModFix/>
          </a:blip>
          <a:srcRect b="6898"/>
          <a:stretch/>
        </p:blipFill>
        <p:spPr>
          <a:xfrm>
            <a:off x="4877275" y="1339700"/>
            <a:ext cx="3956525" cy="260530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69"/>
          <p:cNvSpPr txBox="1"/>
          <p:nvPr/>
        </p:nvSpPr>
        <p:spPr>
          <a:xfrm>
            <a:off x="6518250" y="3651900"/>
            <a:ext cx="12513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Optimization</a:t>
            </a:r>
            <a:endParaRPr sz="9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6" name="Google Shape;646;p69"/>
          <p:cNvSpPr txBox="1"/>
          <p:nvPr/>
        </p:nvSpPr>
        <p:spPr>
          <a:xfrm>
            <a:off x="2229750" y="3600350"/>
            <a:ext cx="12513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Optimization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7" name="Google Shape;647;p69"/>
          <p:cNvSpPr txBox="1"/>
          <p:nvPr/>
        </p:nvSpPr>
        <p:spPr>
          <a:xfrm rot="-5401911">
            <a:off x="126906" y="2105308"/>
            <a:ext cx="1079400" cy="2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Time (s)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70"/>
          <p:cNvSpPr txBox="1">
            <a:spLocks noGrp="1"/>
          </p:cNvSpPr>
          <p:nvPr>
            <p:ph type="ctrTitle" idx="4294967295"/>
          </p:nvPr>
        </p:nvSpPr>
        <p:spPr>
          <a:xfrm>
            <a:off x="1039950" y="2193000"/>
            <a:ext cx="70641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Experiment and Analysis</a:t>
            </a:r>
            <a:endParaRPr sz="5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71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Integer GOPS</a:t>
            </a:r>
            <a:endParaRPr/>
          </a:p>
        </p:txBody>
      </p:sp>
      <p:pic>
        <p:nvPicPr>
          <p:cNvPr id="658" name="Google Shape;65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1700" y="1099325"/>
            <a:ext cx="4660600" cy="2944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9" name="Google Shape;659;p71"/>
          <p:cNvSpPr txBox="1"/>
          <p:nvPr/>
        </p:nvSpPr>
        <p:spPr>
          <a:xfrm>
            <a:off x="4202350" y="3685175"/>
            <a:ext cx="9552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Block Size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72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Shared Memory Throughput</a:t>
            </a:r>
            <a:endParaRPr/>
          </a:p>
        </p:txBody>
      </p:sp>
      <p:pic>
        <p:nvPicPr>
          <p:cNvPr id="665" name="Google Shape;665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804" y="1310738"/>
            <a:ext cx="4003199" cy="2522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6703" y="1310738"/>
            <a:ext cx="4003199" cy="2522016"/>
          </a:xfrm>
          <a:prstGeom prst="rect">
            <a:avLst/>
          </a:prstGeom>
          <a:noFill/>
          <a:ln>
            <a:noFill/>
          </a:ln>
        </p:spPr>
      </p:pic>
      <p:sp>
        <p:nvSpPr>
          <p:cNvPr id="667" name="Google Shape;667;p72"/>
          <p:cNvSpPr txBox="1"/>
          <p:nvPr/>
        </p:nvSpPr>
        <p:spPr>
          <a:xfrm>
            <a:off x="2143425" y="3505975"/>
            <a:ext cx="9552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Block Size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8" name="Google Shape;668;p72"/>
          <p:cNvSpPr txBox="1"/>
          <p:nvPr/>
        </p:nvSpPr>
        <p:spPr>
          <a:xfrm>
            <a:off x="6425775" y="3505975"/>
            <a:ext cx="9552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Block Size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9" name="Google Shape;669;p72"/>
          <p:cNvSpPr/>
          <p:nvPr/>
        </p:nvSpPr>
        <p:spPr>
          <a:xfrm>
            <a:off x="5638750" y="1403475"/>
            <a:ext cx="2159100" cy="18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Shared Store Throughput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55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479" name="Google Shape;479;p55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Introduction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Implementation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Optimization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Experiment and Analysis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73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Global Memory Throughput</a:t>
            </a:r>
            <a:endParaRPr/>
          </a:p>
        </p:txBody>
      </p:sp>
      <p:pic>
        <p:nvPicPr>
          <p:cNvPr id="675" name="Google Shape;675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99" y="1306875"/>
            <a:ext cx="4003700" cy="25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550" y="1306875"/>
            <a:ext cx="4003673" cy="2529775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73"/>
          <p:cNvSpPr txBox="1"/>
          <p:nvPr/>
        </p:nvSpPr>
        <p:spPr>
          <a:xfrm>
            <a:off x="2351600" y="3507800"/>
            <a:ext cx="9552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Block Size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8" name="Google Shape;678;p73"/>
          <p:cNvSpPr txBox="1"/>
          <p:nvPr/>
        </p:nvSpPr>
        <p:spPr>
          <a:xfrm>
            <a:off x="6513950" y="3507800"/>
            <a:ext cx="955200" cy="2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Block Size</a:t>
            </a:r>
            <a:endParaRPr sz="10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4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Reference</a:t>
            </a:r>
            <a:endParaRPr/>
          </a:p>
        </p:txBody>
      </p:sp>
      <p:sp>
        <p:nvSpPr>
          <p:cNvPr id="684" name="Google Shape;684;p74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均值漂移(Meanshift)算法流程_meanshift均值漂移算法-CSDN博客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meanshift算法图解-CSDN博客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DL、ML筆記(七): Clustering Algorithm(K-means、MeanShift、DBSCAN) - JianJie - Medium</a:t>
            </a:r>
            <a:endParaRPr sz="130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zh-TW" sz="1300" u="sng">
                <a:solidFill>
                  <a:schemeClr val="hlink"/>
                </a:solidFill>
                <a:hlinkClick r:id="rId6"/>
              </a:rPr>
              <a:t>CS6550 Unit5-Segmentation slides</a:t>
            </a:r>
            <a:endParaRPr sz="13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75"/>
          <p:cNvSpPr txBox="1">
            <a:spLocks noGrp="1"/>
          </p:cNvSpPr>
          <p:nvPr>
            <p:ph type="ctrTitle"/>
          </p:nvPr>
        </p:nvSpPr>
        <p:spPr>
          <a:xfrm>
            <a:off x="1039950" y="1999350"/>
            <a:ext cx="7064100" cy="114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Thanks</a:t>
            </a:r>
            <a:endParaRPr/>
          </a:p>
        </p:txBody>
      </p:sp>
      <p:sp>
        <p:nvSpPr>
          <p:cNvPr id="690" name="Google Shape;690;p75"/>
          <p:cNvSpPr txBox="1">
            <a:spLocks noGrp="1"/>
          </p:cNvSpPr>
          <p:nvPr>
            <p:ph type="subTitle" idx="1"/>
          </p:nvPr>
        </p:nvSpPr>
        <p:spPr>
          <a:xfrm>
            <a:off x="1039950" y="314415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Group 46 游承翰 陳彥凱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6"/>
          <p:cNvSpPr txBox="1">
            <a:spLocks noGrp="1"/>
          </p:cNvSpPr>
          <p:nvPr>
            <p:ph type="ctrTitle" idx="4294967295"/>
          </p:nvPr>
        </p:nvSpPr>
        <p:spPr>
          <a:xfrm>
            <a:off x="1039950" y="2193000"/>
            <a:ext cx="70641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Introduction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7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What is MeanShift</a:t>
            </a:r>
            <a:endParaRPr/>
          </a:p>
        </p:txBody>
      </p:sp>
      <p:sp>
        <p:nvSpPr>
          <p:cNvPr id="490" name="Google Shape;490;p57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 non-parametric iterative algorithm used for feature space analysis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Find modes in a set of data samples, manifest an underlying probability density function (PDF) in R</a:t>
            </a:r>
            <a:r>
              <a:rPr lang="zh-TW" baseline="30000"/>
              <a:t>N</a:t>
            </a:r>
            <a:endParaRPr baseline="30000"/>
          </a:p>
        </p:txBody>
      </p:sp>
      <p:pic>
        <p:nvPicPr>
          <p:cNvPr id="491" name="Google Shape;49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375" y="2780325"/>
            <a:ext cx="7180749" cy="156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8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 Case</a:t>
            </a:r>
            <a:endParaRPr/>
          </a:p>
        </p:txBody>
      </p:sp>
      <p:sp>
        <p:nvSpPr>
          <p:cNvPr id="497" name="Google Shape;497;p58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Clustering: It's commonly used when the number of clusters is not known in advance.</a:t>
            </a:r>
            <a:endParaRPr/>
          </a:p>
        </p:txBody>
      </p:sp>
      <p:pic>
        <p:nvPicPr>
          <p:cNvPr id="498" name="Google Shape;498;p58"/>
          <p:cNvPicPr preferRelativeResize="0"/>
          <p:nvPr/>
        </p:nvPicPr>
        <p:blipFill rotWithShape="1">
          <a:blip r:embed="rId3">
            <a:alphaModFix/>
          </a:blip>
          <a:srcRect r="50712"/>
          <a:stretch/>
        </p:blipFill>
        <p:spPr>
          <a:xfrm>
            <a:off x="2222675" y="1958800"/>
            <a:ext cx="1822175" cy="141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8"/>
          <p:cNvPicPr preferRelativeResize="0"/>
          <p:nvPr/>
        </p:nvPicPr>
        <p:blipFill rotWithShape="1">
          <a:blip r:embed="rId4">
            <a:alphaModFix/>
          </a:blip>
          <a:srcRect t="6136" r="49634" b="6451"/>
          <a:stretch/>
        </p:blipFill>
        <p:spPr>
          <a:xfrm>
            <a:off x="2222675" y="3393150"/>
            <a:ext cx="1822174" cy="138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8"/>
          <p:cNvPicPr preferRelativeResize="0"/>
          <p:nvPr/>
        </p:nvPicPr>
        <p:blipFill rotWithShape="1">
          <a:blip r:embed="rId3">
            <a:alphaModFix/>
          </a:blip>
          <a:srcRect l="49287"/>
          <a:stretch/>
        </p:blipFill>
        <p:spPr>
          <a:xfrm>
            <a:off x="4466401" y="1973650"/>
            <a:ext cx="1874804" cy="141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8"/>
          <p:cNvPicPr preferRelativeResize="0"/>
          <p:nvPr/>
        </p:nvPicPr>
        <p:blipFill rotWithShape="1">
          <a:blip r:embed="rId4">
            <a:alphaModFix/>
          </a:blip>
          <a:srcRect l="49781" t="4683" b="6451"/>
          <a:stretch/>
        </p:blipFill>
        <p:spPr>
          <a:xfrm>
            <a:off x="4466400" y="3404962"/>
            <a:ext cx="1874800" cy="1449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59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Use Case</a:t>
            </a:r>
            <a:endParaRPr/>
          </a:p>
        </p:txBody>
      </p:sp>
      <p:sp>
        <p:nvSpPr>
          <p:cNvPr id="507" name="Google Shape;507;p59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Image Segmentation: Segment an image into different regions based on the distribution of color intensities or texture features. </a:t>
            </a:r>
            <a:endParaRPr/>
          </a:p>
        </p:txBody>
      </p:sp>
      <p:pic>
        <p:nvPicPr>
          <p:cNvPr id="508" name="Google Shape;508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363" y="2272650"/>
            <a:ext cx="3735226" cy="25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0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Core Concept</a:t>
            </a:r>
            <a:endParaRPr/>
          </a:p>
        </p:txBody>
      </p:sp>
      <p:sp>
        <p:nvSpPr>
          <p:cNvPr id="514" name="Google Shape;514;p60"/>
          <p:cNvSpPr txBox="1">
            <a:spLocks noGrp="1"/>
          </p:cNvSpPr>
          <p:nvPr>
            <p:ph type="body" idx="4294967295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Complexity: O(MN</a:t>
            </a:r>
            <a:r>
              <a:rPr lang="zh-TW" baseline="30000"/>
              <a:t>2</a:t>
            </a:r>
            <a:r>
              <a:rPr lang="zh-TW"/>
              <a:t>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 = num of iterations,</a:t>
            </a:r>
            <a:br>
              <a:rPr lang="zh-TW"/>
            </a:br>
            <a:r>
              <a:rPr lang="zh-TW"/>
              <a:t>N = num points (pixels in our case)</a:t>
            </a:r>
            <a:endParaRPr/>
          </a:p>
        </p:txBody>
      </p:sp>
      <p:pic>
        <p:nvPicPr>
          <p:cNvPr id="515" name="Google Shape;515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763" y="2361613"/>
            <a:ext cx="2905125" cy="178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7300" y="552850"/>
            <a:ext cx="2596225" cy="403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1"/>
          <p:cNvSpPr txBox="1">
            <a:spLocks noGrp="1"/>
          </p:cNvSpPr>
          <p:nvPr>
            <p:ph type="ctrTitle" idx="4294967295"/>
          </p:nvPr>
        </p:nvSpPr>
        <p:spPr>
          <a:xfrm>
            <a:off x="1039950" y="2193000"/>
            <a:ext cx="7064100" cy="7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5000"/>
              <a:t>Implementation</a:t>
            </a:r>
            <a:endParaRPr sz="5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2"/>
          <p:cNvSpPr txBox="1">
            <a:spLocks noGrp="1"/>
          </p:cNvSpPr>
          <p:nvPr>
            <p:ph type="title" idx="4294967295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Sequential Version</a:t>
            </a:r>
            <a:endParaRPr/>
          </a:p>
        </p:txBody>
      </p:sp>
      <p:sp>
        <p:nvSpPr>
          <p:cNvPr id="527" name="Google Shape;527;p62"/>
          <p:cNvSpPr/>
          <p:nvPr/>
        </p:nvSpPr>
        <p:spPr>
          <a:xfrm>
            <a:off x="3314625" y="1170125"/>
            <a:ext cx="25146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Given the center of initial search area circle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62"/>
          <p:cNvSpPr/>
          <p:nvPr/>
        </p:nvSpPr>
        <p:spPr>
          <a:xfrm>
            <a:off x="3314775" y="1854575"/>
            <a:ext cx="25146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Traverse pixel points within bandwidth and calculate the weight of each point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9" name="Google Shape;529;p62"/>
          <p:cNvSpPr/>
          <p:nvPr/>
        </p:nvSpPr>
        <p:spPr>
          <a:xfrm>
            <a:off x="3314775" y="2754425"/>
            <a:ext cx="2514600" cy="671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Set the center to mean (each weight * RGB value of each pixel)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0" name="Google Shape;530;p62"/>
          <p:cNvSpPr/>
          <p:nvPr/>
        </p:nvSpPr>
        <p:spPr>
          <a:xfrm>
            <a:off x="3321425" y="3626225"/>
            <a:ext cx="2514600" cy="501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latin typeface="Montserrat"/>
                <a:ea typeface="Montserrat"/>
                <a:cs typeface="Montserrat"/>
                <a:sym typeface="Montserrat"/>
              </a:rPr>
              <a:t>Calculate the mean shift vector and check if norm &lt; ε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1" name="Google Shape;531;p62"/>
          <p:cNvSpPr/>
          <p:nvPr/>
        </p:nvSpPr>
        <p:spPr>
          <a:xfrm>
            <a:off x="4202225" y="4328825"/>
            <a:ext cx="753000" cy="376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End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2" name="Google Shape;532;p62"/>
          <p:cNvSpPr/>
          <p:nvPr/>
        </p:nvSpPr>
        <p:spPr>
          <a:xfrm>
            <a:off x="5849475" y="1416525"/>
            <a:ext cx="658966" cy="2541449"/>
          </a:xfrm>
          <a:custGeom>
            <a:avLst/>
            <a:gdLst/>
            <a:ahLst/>
            <a:cxnLst/>
            <a:rect l="l" t="t" r="r" b="b"/>
            <a:pathLst>
              <a:path w="26356" h="101122" extrusionOk="0">
                <a:moveTo>
                  <a:pt x="0" y="101122"/>
                </a:moveTo>
                <a:lnTo>
                  <a:pt x="25818" y="101122"/>
                </a:lnTo>
                <a:lnTo>
                  <a:pt x="26356" y="0"/>
                </a:ln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33" name="Google Shape;533;p62"/>
          <p:cNvCxnSpPr>
            <a:endCxn id="527" idx="3"/>
          </p:cNvCxnSpPr>
          <p:nvPr/>
        </p:nvCxnSpPr>
        <p:spPr>
          <a:xfrm flipH="1">
            <a:off x="5829225" y="1416575"/>
            <a:ext cx="6792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62"/>
          <p:cNvCxnSpPr>
            <a:stCxn id="527" idx="2"/>
            <a:endCxn id="528" idx="0"/>
          </p:cNvCxnSpPr>
          <p:nvPr/>
        </p:nvCxnSpPr>
        <p:spPr>
          <a:xfrm>
            <a:off x="4571925" y="1672025"/>
            <a:ext cx="3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62"/>
          <p:cNvCxnSpPr>
            <a:stCxn id="528" idx="2"/>
            <a:endCxn id="529" idx="0"/>
          </p:cNvCxnSpPr>
          <p:nvPr/>
        </p:nvCxnSpPr>
        <p:spPr>
          <a:xfrm>
            <a:off x="4572075" y="2525675"/>
            <a:ext cx="0" cy="22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62"/>
          <p:cNvCxnSpPr>
            <a:endCxn id="530" idx="0"/>
          </p:cNvCxnSpPr>
          <p:nvPr/>
        </p:nvCxnSpPr>
        <p:spPr>
          <a:xfrm>
            <a:off x="4572125" y="3425525"/>
            <a:ext cx="6600" cy="20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62"/>
          <p:cNvCxnSpPr>
            <a:endCxn id="531" idx="0"/>
          </p:cNvCxnSpPr>
          <p:nvPr/>
        </p:nvCxnSpPr>
        <p:spPr>
          <a:xfrm>
            <a:off x="4578725" y="4128125"/>
            <a:ext cx="0" cy="20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8" name="Google Shape;538;p62"/>
          <p:cNvSpPr/>
          <p:nvPr/>
        </p:nvSpPr>
        <p:spPr>
          <a:xfrm>
            <a:off x="4202225" y="611075"/>
            <a:ext cx="753000" cy="376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ontserrat"/>
                <a:ea typeface="Montserrat"/>
                <a:cs typeface="Montserrat"/>
                <a:sym typeface="Montserrat"/>
              </a:rPr>
              <a:t>Start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39" name="Google Shape;539;p62"/>
          <p:cNvCxnSpPr>
            <a:stCxn id="538" idx="2"/>
            <a:endCxn id="527" idx="0"/>
          </p:cNvCxnSpPr>
          <p:nvPr/>
        </p:nvCxnSpPr>
        <p:spPr>
          <a:xfrm flipH="1">
            <a:off x="4571825" y="987575"/>
            <a:ext cx="6900" cy="18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如螢幕大小 (16:9)</PresentationFormat>
  <Paragraphs>71</Paragraphs>
  <Slides>22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5" baseType="lpstr">
      <vt:lpstr>Montserrat</vt:lpstr>
      <vt:lpstr>Vidaloka</vt:lpstr>
      <vt:lpstr>Arial</vt:lpstr>
      <vt:lpstr>Lato</vt:lpstr>
      <vt:lpstr>Mako</vt:lpstr>
      <vt:lpstr>Russo One</vt:lpstr>
      <vt:lpstr>Open Sans</vt:lpstr>
      <vt:lpstr>Merriweather Light</vt:lpstr>
      <vt:lpstr>Josefin Sans</vt:lpstr>
      <vt:lpstr>Calibri</vt:lpstr>
      <vt:lpstr>Open Sans SemiBold</vt:lpstr>
      <vt:lpstr>Crimson Text</vt:lpstr>
      <vt:lpstr>Minimalist Business Slides XL by Slidesgo</vt:lpstr>
      <vt:lpstr>MeanShift Parallelization</vt:lpstr>
      <vt:lpstr>Outline</vt:lpstr>
      <vt:lpstr>Introduction</vt:lpstr>
      <vt:lpstr>What is MeanShift</vt:lpstr>
      <vt:lpstr>Use Case</vt:lpstr>
      <vt:lpstr>Use Case</vt:lpstr>
      <vt:lpstr>Core Concept</vt:lpstr>
      <vt:lpstr>Implementation</vt:lpstr>
      <vt:lpstr>Sequential Version</vt:lpstr>
      <vt:lpstr>Parallel Version</vt:lpstr>
      <vt:lpstr>Parallel Version</vt:lpstr>
      <vt:lpstr>Visualization Result</vt:lpstr>
      <vt:lpstr>Visualization Result</vt:lpstr>
      <vt:lpstr>Optimization</vt:lpstr>
      <vt:lpstr>How to optimize</vt:lpstr>
      <vt:lpstr>Performance Optimization</vt:lpstr>
      <vt:lpstr>Experiment and Analysis</vt:lpstr>
      <vt:lpstr>Integer GOPS</vt:lpstr>
      <vt:lpstr>Shared Memory Throughput</vt:lpstr>
      <vt:lpstr>Global Memory Throughput</vt:lpstr>
      <vt:lpstr>Reference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MeanShift Parallelization</dc:title>
  <cp:lastModifiedBy>ykchen</cp:lastModifiedBy>
  <cp:revision>1</cp:revision>
  <dcterms:modified xsi:type="dcterms:W3CDTF">2024-01-07T13:34:27Z</dcterms:modified>
</cp:coreProperties>
</file>